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306" r:id="rId2"/>
    <p:sldId id="505" r:id="rId3"/>
    <p:sldId id="502" r:id="rId4"/>
    <p:sldId id="354" r:id="rId5"/>
    <p:sldId id="501" r:id="rId6"/>
    <p:sldId id="503" r:id="rId7"/>
    <p:sldId id="507" r:id="rId8"/>
    <p:sldId id="506" r:id="rId9"/>
    <p:sldId id="514" r:id="rId10"/>
    <p:sldId id="508" r:id="rId11"/>
    <p:sldId id="509" r:id="rId12"/>
    <p:sldId id="510" r:id="rId13"/>
    <p:sldId id="511" r:id="rId14"/>
    <p:sldId id="512" r:id="rId15"/>
    <p:sldId id="309" r:id="rId16"/>
    <p:sldId id="311" r:id="rId17"/>
    <p:sldId id="480" r:id="rId18"/>
    <p:sldId id="495" r:id="rId19"/>
    <p:sldId id="496" r:id="rId20"/>
    <p:sldId id="497" r:id="rId21"/>
    <p:sldId id="314" r:id="rId22"/>
    <p:sldId id="318" r:id="rId23"/>
    <p:sldId id="353" r:id="rId24"/>
    <p:sldId id="384" r:id="rId25"/>
    <p:sldId id="385" r:id="rId26"/>
    <p:sldId id="386" r:id="rId27"/>
    <p:sldId id="387" r:id="rId28"/>
    <p:sldId id="388" r:id="rId29"/>
    <p:sldId id="389" r:id="rId30"/>
    <p:sldId id="320" r:id="rId31"/>
    <p:sldId id="382" r:id="rId32"/>
    <p:sldId id="383" r:id="rId33"/>
    <p:sldId id="499" r:id="rId34"/>
    <p:sldId id="362" r:id="rId35"/>
    <p:sldId id="364" r:id="rId36"/>
    <p:sldId id="368" r:id="rId37"/>
    <p:sldId id="395" r:id="rId38"/>
    <p:sldId id="363" r:id="rId39"/>
    <p:sldId id="365" r:id="rId40"/>
    <p:sldId id="367" r:id="rId41"/>
    <p:sldId id="369" r:id="rId42"/>
    <p:sldId id="438" r:id="rId43"/>
    <p:sldId id="500" r:id="rId44"/>
    <p:sldId id="440" r:id="rId45"/>
    <p:sldId id="441" r:id="rId46"/>
    <p:sldId id="442" r:id="rId47"/>
    <p:sldId id="443" r:id="rId48"/>
    <p:sldId id="444" r:id="rId49"/>
    <p:sldId id="445" r:id="rId50"/>
    <p:sldId id="516" r:id="rId51"/>
    <p:sldId id="446" r:id="rId52"/>
    <p:sldId id="482" r:id="rId53"/>
    <p:sldId id="483" r:id="rId54"/>
    <p:sldId id="484" r:id="rId55"/>
    <p:sldId id="486" r:id="rId56"/>
    <p:sldId id="487" r:id="rId57"/>
    <p:sldId id="515" r:id="rId58"/>
    <p:sldId id="488" r:id="rId59"/>
    <p:sldId id="489" r:id="rId60"/>
    <p:sldId id="490" r:id="rId61"/>
    <p:sldId id="491" r:id="rId6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90" d="100"/>
          <a:sy n="90" d="100"/>
        </p:scale>
        <p:origin x="-1590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C004-B1FA-4074-944C-8E8FC27E50C2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D41B-04AD-4EC4-B975-771617920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1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wmf"/><Relationship Id="rId9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</a:t>
            </a:r>
            <a:br>
              <a:rPr lang="cs-CZ" b="1" dirty="0" smtClean="0"/>
            </a:br>
            <a:r>
              <a:rPr lang="cs-CZ" b="1" dirty="0" smtClean="0"/>
              <a:t>	Monte Carlo </a:t>
            </a:r>
            <a:r>
              <a:rPr lang="en-US" b="1" dirty="0" smtClean="0"/>
              <a:t>integration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Direct illumination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Quadrature formulas for numerical integration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435280" cy="4679850"/>
          </a:xfrm>
        </p:spPr>
        <p:txBody>
          <a:bodyPr/>
          <a:lstStyle/>
          <a:p>
            <a:pPr marL="381000" indent="-381000"/>
            <a:r>
              <a:rPr lang="en-US" dirty="0" smtClean="0"/>
              <a:t>General formula in </a:t>
            </a:r>
            <a:r>
              <a:rPr lang="cs-CZ" dirty="0" smtClean="0"/>
              <a:t>1D</a:t>
            </a:r>
            <a:r>
              <a:rPr lang="cs-CZ" dirty="0"/>
              <a:t>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integrand</a:t>
            </a:r>
            <a:r>
              <a:rPr lang="cs-CZ" dirty="0" smtClean="0"/>
              <a:t> (</a:t>
            </a:r>
            <a:r>
              <a:rPr lang="en-US" dirty="0" smtClean="0"/>
              <a:t>i.e. the integrated function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quadrature order </a:t>
            </a:r>
            <a:r>
              <a:rPr lang="cs-CZ" dirty="0" smtClean="0"/>
              <a:t>(</a:t>
            </a:r>
            <a:r>
              <a:rPr lang="en-US" dirty="0" smtClean="0"/>
              <a:t>i.e. number of integrand samples</a:t>
            </a:r>
            <a:r>
              <a:rPr lang="cs-CZ" dirty="0" smtClean="0"/>
              <a:t>)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node points </a:t>
            </a:r>
            <a:r>
              <a:rPr lang="cs-CZ" dirty="0" smtClean="0"/>
              <a:t>(</a:t>
            </a:r>
            <a:r>
              <a:rPr lang="en-US" dirty="0" smtClean="0"/>
              <a:t>i.e. positions of the samples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</a:t>
            </a:r>
            <a:r>
              <a:rPr lang="en-US" dirty="0" smtClean="0"/>
              <a:t>integrand values at node points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quadrature weights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6857"/>
              </p:ext>
            </p:extLst>
          </p:nvPr>
        </p:nvGraphicFramePr>
        <p:xfrm>
          <a:off x="3563938" y="2348879"/>
          <a:ext cx="2133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0" name="Rovnice" r:id="rId3" imgW="927100" imgH="431800" progId="Equation.3">
                  <p:embed/>
                </p:oleObj>
              </mc:Choice>
              <mc:Fallback>
                <p:oleObj name="Rovnice" r:id="rId3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8879"/>
                        <a:ext cx="21336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Quadrature </a:t>
            </a:r>
            <a:r>
              <a:rPr lang="en-US" dirty="0"/>
              <a:t>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en-US" dirty="0" smtClean="0"/>
              <a:t>Quadrature rules differ by the choice of node point positions 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the weights </a:t>
            </a:r>
            <a:r>
              <a:rPr lang="cs-CZ" i="1" dirty="0" err="1" smtClean="0"/>
              <a:t>w</a:t>
            </a:r>
            <a:r>
              <a:rPr lang="cs-CZ" i="1" baseline="-25000" dirty="0" err="1" smtClean="0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en-US" dirty="0" smtClean="0"/>
              <a:t>E.g. rectangle rule, trapezoidal rule, Simpson’s method, Gauss quadrature</a:t>
            </a:r>
            <a:r>
              <a:rPr lang="cs-CZ" dirty="0" smtClean="0"/>
              <a:t>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en-US" dirty="0" smtClean="0"/>
              <a:t>The samples </a:t>
            </a:r>
            <a:r>
              <a:rPr lang="cs-CZ" dirty="0" smtClean="0"/>
              <a:t>(</a:t>
            </a:r>
            <a:r>
              <a:rPr lang="en-US" dirty="0" smtClean="0"/>
              <a:t>i.e. the node points</a:t>
            </a:r>
            <a:r>
              <a:rPr lang="cs-CZ" dirty="0" smtClean="0"/>
              <a:t>) </a:t>
            </a:r>
            <a:r>
              <a:rPr lang="en-US" dirty="0" smtClean="0"/>
              <a:t>are placed deterministically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formulas in multiple dimensions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General formula for quadrature of a function of multiple variables</a:t>
            </a:r>
            <a:r>
              <a:rPr lang="cs-CZ" dirty="0" smtClean="0"/>
              <a:t>: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Convergence speed of approximation error </a:t>
            </a:r>
            <a:r>
              <a:rPr lang="en-US" i="1" dirty="0" smtClean="0"/>
              <a:t>E</a:t>
            </a:r>
            <a:r>
              <a:rPr lang="en-US" dirty="0" smtClean="0"/>
              <a:t> for an </a:t>
            </a:r>
            <a:r>
              <a:rPr lang="cs-CZ" i="1" dirty="0" smtClean="0"/>
              <a:t>s</a:t>
            </a:r>
            <a:r>
              <a:rPr lang="cs-CZ" dirty="0" smtClean="0"/>
              <a:t>-</a:t>
            </a:r>
            <a:r>
              <a:rPr lang="en-US" dirty="0" smtClean="0"/>
              <a:t>dimensional integral is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cs-CZ" dirty="0" smtClean="0"/>
              <a:t>O(</a:t>
            </a:r>
            <a:r>
              <a:rPr lang="cs-CZ" i="1" dirty="0" smtClean="0"/>
              <a:t>N</a:t>
            </a:r>
            <a:r>
              <a:rPr lang="cs-CZ" baseline="30000" dirty="0" smtClean="0"/>
              <a:t>-1/s</a:t>
            </a:r>
            <a:r>
              <a:rPr lang="cs-CZ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E.g. in order to cut the error in half for a 3-dimensional integral, we need </a:t>
            </a:r>
            <a:r>
              <a:rPr lang="cs-CZ" dirty="0" smtClean="0"/>
              <a:t>2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= 8 </a:t>
            </a:r>
            <a:r>
              <a:rPr lang="en-US" dirty="0" smtClean="0"/>
              <a:t>– times more samples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Unusable in higher dimensions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Dimensional explosion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01170"/>
              </p:ext>
            </p:extLst>
          </p:nvPr>
        </p:nvGraphicFramePr>
        <p:xfrm>
          <a:off x="1739900" y="2348880"/>
          <a:ext cx="5664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4" name="Rovnice" r:id="rId3" imgW="2463800" imgH="457200" progId="Equation.3">
                  <p:embed/>
                </p:oleObj>
              </mc:Choice>
              <mc:Fallback>
                <p:oleObj name="Rovnice" r:id="rId3" imgW="246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348880"/>
                        <a:ext cx="56642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Deterministic quadrature vs. Monte 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cs-CZ" dirty="0" smtClean="0"/>
              <a:t>1D </a:t>
            </a:r>
            <a:r>
              <a:rPr lang="en-US" dirty="0" smtClean="0"/>
              <a:t>deterministic better than </a:t>
            </a:r>
            <a:r>
              <a:rPr lang="cs-CZ" dirty="0" smtClean="0"/>
              <a:t>Monte Carlo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cs-CZ" dirty="0" smtClean="0"/>
              <a:t>2D </a:t>
            </a:r>
            <a:r>
              <a:rPr lang="en-US" dirty="0" smtClean="0"/>
              <a:t>roughly equivalent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From </a:t>
            </a:r>
            <a:r>
              <a:rPr lang="cs-CZ" dirty="0" smtClean="0"/>
              <a:t>3D</a:t>
            </a:r>
            <a:r>
              <a:rPr lang="en-US" dirty="0" smtClean="0"/>
              <a:t>, </a:t>
            </a:r>
            <a:r>
              <a:rPr lang="cs-CZ" dirty="0" smtClean="0"/>
              <a:t>MC </a:t>
            </a:r>
            <a:r>
              <a:rPr lang="en-US" dirty="0" smtClean="0"/>
              <a:t>will always perform better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 smtClean="0"/>
              <a:t>Remember, quadrature rules are NOT the Monte Carlo method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187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cs-CZ" dirty="0" smtClean="0"/>
              <a:t>Monte </a:t>
            </a:r>
            <a:r>
              <a:rPr lang="cs-CZ" dirty="0"/>
              <a:t>Carlo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 smtClean="0"/>
              <a:t>Atomic bomb development</a:t>
            </a:r>
            <a:r>
              <a:rPr lang="cs-CZ" dirty="0" smtClean="0"/>
              <a:t>, </a:t>
            </a:r>
            <a:r>
              <a:rPr lang="cs-CZ" dirty="0"/>
              <a:t>Los </a:t>
            </a:r>
            <a:r>
              <a:rPr lang="en-US" dirty="0" smtClean="0"/>
              <a:t>Alamos</a:t>
            </a:r>
            <a:r>
              <a:rPr lang="cs-CZ" dirty="0" smtClean="0"/>
              <a:t> 1940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John </a:t>
            </a:r>
            <a:r>
              <a:rPr lang="cs-CZ" dirty="0"/>
              <a:t>von </a:t>
            </a:r>
            <a:r>
              <a:rPr lang="cs-CZ" dirty="0" smtClean="0"/>
              <a:t>Neumann, Stanislav Ulam, Nicholas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en-US" dirty="0" smtClean="0"/>
              <a:t>Further development and practical applications from the early 50’s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Monte Carlo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We simulate many random occurrences of the same type of events</a:t>
            </a:r>
            <a:r>
              <a:rPr lang="cs-CZ" dirty="0" smtClean="0"/>
              <a:t>, </a:t>
            </a:r>
            <a:r>
              <a:rPr lang="en-US" dirty="0" smtClean="0"/>
              <a:t>e.g.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en-US" dirty="0" smtClean="0"/>
              <a:t>Neutrons</a:t>
            </a:r>
            <a:r>
              <a:rPr lang="cs-CZ" dirty="0" smtClean="0"/>
              <a:t> – </a:t>
            </a:r>
            <a:r>
              <a:rPr lang="en-US" dirty="0" smtClean="0"/>
              <a:t>emission</a:t>
            </a:r>
            <a:r>
              <a:rPr lang="cs-CZ" dirty="0" smtClean="0"/>
              <a:t>, </a:t>
            </a:r>
            <a:r>
              <a:rPr lang="en-US" dirty="0" smtClean="0"/>
              <a:t>absorption</a:t>
            </a:r>
            <a:r>
              <a:rPr lang="cs-CZ" dirty="0" smtClean="0"/>
              <a:t>, </a:t>
            </a:r>
            <a:r>
              <a:rPr lang="en-US" dirty="0" smtClean="0"/>
              <a:t>collisions with hydrogen nuclei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en-US" dirty="0" smtClean="0"/>
              <a:t>Behavior of computer networks, traffic simulation.</a:t>
            </a:r>
            <a:endParaRPr lang="cs-CZ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Sociological and economical models </a:t>
            </a:r>
            <a:r>
              <a:rPr lang="cs-CZ" dirty="0" smtClean="0"/>
              <a:t>– </a:t>
            </a:r>
            <a:r>
              <a:rPr lang="en-US" dirty="0" smtClean="0"/>
              <a:t>demography</a:t>
            </a:r>
            <a:r>
              <a:rPr lang="cs-CZ" dirty="0" smtClean="0"/>
              <a:t>, </a:t>
            </a:r>
            <a:r>
              <a:rPr lang="en-US" dirty="0" smtClean="0"/>
              <a:t>inflation, insurance, etc.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</a:t>
            </a:r>
            <a:r>
              <a:rPr lang="en-US" dirty="0" smtClean="0"/>
              <a:t>– applications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market simulations</a:t>
            </a:r>
          </a:p>
          <a:p>
            <a:r>
              <a:rPr lang="en-US" dirty="0" smtClean="0"/>
              <a:t>Traffic flow simulations</a:t>
            </a:r>
          </a:p>
          <a:p>
            <a:r>
              <a:rPr lang="en-US" dirty="0" smtClean="0"/>
              <a:t>Environmental sciences</a:t>
            </a:r>
          </a:p>
          <a:p>
            <a:r>
              <a:rPr lang="en-US" dirty="0" smtClean="0"/>
              <a:t>Particle physics</a:t>
            </a:r>
          </a:p>
          <a:p>
            <a:r>
              <a:rPr lang="en-US" dirty="0" smtClean="0"/>
              <a:t>Quantum field theory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Molecular modeling</a:t>
            </a:r>
          </a:p>
          <a:p>
            <a:r>
              <a:rPr lang="en-US" dirty="0" smtClean="0"/>
              <a:t>Semiconductor devices</a:t>
            </a:r>
          </a:p>
          <a:p>
            <a:r>
              <a:rPr lang="en-US" dirty="0" smtClean="0"/>
              <a:t>Optimization problems</a:t>
            </a:r>
          </a:p>
          <a:p>
            <a:r>
              <a:rPr lang="en-US" b="1" dirty="0" smtClean="0"/>
              <a:t>Light transport calculations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Entire the lecture in </a:t>
            </a:r>
            <a:r>
              <a:rPr lang="cs-CZ" b="1" dirty="0"/>
              <a:t>5</a:t>
            </a:r>
            <a:r>
              <a:rPr lang="en-US" b="1" dirty="0" smtClean="0"/>
              <a:t> slides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51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=&gt; </a:t>
            </a:r>
            <a:r>
              <a:rPr lang="en-US" dirty="0"/>
              <a:t>i</a:t>
            </a:r>
            <a:r>
              <a:rPr lang="en-US" dirty="0" smtClean="0"/>
              <a:t>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Samples are placed randomly </a:t>
            </a:r>
            <a:r>
              <a:rPr lang="cs-CZ" dirty="0" smtClean="0"/>
              <a:t>(</a:t>
            </a:r>
            <a:r>
              <a:rPr lang="en-US" dirty="0" smtClean="0"/>
              <a:t>or pseudo-randomly</a:t>
            </a:r>
            <a:r>
              <a:rPr lang="cs-CZ" dirty="0" smtClean="0"/>
              <a:t>)</a:t>
            </a:r>
            <a:endParaRPr lang="cs-CZ" dirty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Convergence of standard error:  std. dev. = </a:t>
            </a:r>
            <a:r>
              <a:rPr lang="cs-CZ" dirty="0" smtClean="0"/>
              <a:t>O(</a:t>
            </a:r>
            <a:r>
              <a:rPr lang="cs-CZ" i="1" dirty="0" smtClean="0"/>
              <a:t>N</a:t>
            </a:r>
            <a:r>
              <a:rPr lang="cs-CZ" baseline="30000" dirty="0" smtClean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en-US" b="1" dirty="0" smtClean="0"/>
              <a:t>Convergence speed independent of dimension</a:t>
            </a:r>
            <a:endParaRPr lang="cs-CZ" b="1" dirty="0" smtClean="0"/>
          </a:p>
          <a:p>
            <a:pPr marL="763588" lvl="1" indent="-419100"/>
            <a:r>
              <a:rPr lang="en-US" b="1" dirty="0" smtClean="0"/>
              <a:t>Faster than classic quadrature rules </a:t>
            </a:r>
            <a:r>
              <a:rPr lang="en-US" dirty="0" smtClean="0"/>
              <a:t>for </a:t>
            </a:r>
            <a:r>
              <a:rPr lang="cs-CZ" dirty="0" smtClean="0"/>
              <a:t>3</a:t>
            </a:r>
            <a:r>
              <a:rPr lang="en-US" dirty="0" smtClean="0"/>
              <a:t> and more dimensions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Special methods for placing samples exist</a:t>
            </a:r>
            <a:endParaRPr lang="cs-CZ" dirty="0"/>
          </a:p>
          <a:p>
            <a:pPr marL="763588" lvl="1" indent="-419100"/>
            <a:r>
              <a:rPr lang="cs-CZ" dirty="0"/>
              <a:t>Quasi-Monte </a:t>
            </a:r>
            <a:r>
              <a:rPr lang="cs-CZ" dirty="0" smtClean="0"/>
              <a:t>Carlo</a:t>
            </a:r>
            <a:endParaRPr lang="cs-CZ" dirty="0"/>
          </a:p>
          <a:p>
            <a:pPr marL="763588" lvl="1" indent="-419100"/>
            <a:r>
              <a:rPr lang="en-US" dirty="0" smtClean="0"/>
              <a:t>Faster asymptotic convergence than </a:t>
            </a:r>
            <a:r>
              <a:rPr lang="cs-CZ" dirty="0" smtClean="0"/>
              <a:t>MC</a:t>
            </a:r>
            <a:r>
              <a:rPr lang="en-US" dirty="0" smtClean="0"/>
              <a:t> for “smooth” functions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en-US" b="1" dirty="0" smtClean="0"/>
              <a:t>Pros</a:t>
            </a:r>
            <a:endParaRPr lang="cs-CZ" b="1" dirty="0"/>
          </a:p>
          <a:p>
            <a:pPr lvl="1"/>
            <a:r>
              <a:rPr lang="en-US" dirty="0" smtClean="0"/>
              <a:t>Simple implementation</a:t>
            </a:r>
            <a:endParaRPr lang="cs-CZ" dirty="0"/>
          </a:p>
          <a:p>
            <a:pPr lvl="1"/>
            <a:r>
              <a:rPr lang="en-US" dirty="0" smtClean="0"/>
              <a:t>Robust solution for complex integrands and integration domains</a:t>
            </a:r>
            <a:endParaRPr lang="cs-CZ" dirty="0"/>
          </a:p>
          <a:p>
            <a:pPr lvl="1"/>
            <a:r>
              <a:rPr lang="en-US" dirty="0" smtClean="0"/>
              <a:t>Effective for high-dimensional integrals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en-US" b="1" dirty="0" smtClean="0"/>
              <a:t>Cons</a:t>
            </a:r>
            <a:endParaRPr lang="cs-CZ" b="1" dirty="0"/>
          </a:p>
          <a:p>
            <a:pPr lvl="1"/>
            <a:r>
              <a:rPr lang="en-US" dirty="0" smtClean="0"/>
              <a:t>Relatively slow convergence </a:t>
            </a:r>
            <a:r>
              <a:rPr lang="cs-CZ" dirty="0" smtClean="0"/>
              <a:t>– </a:t>
            </a:r>
            <a:r>
              <a:rPr lang="en-US" dirty="0" smtClean="0"/>
              <a:t>halving the standard error requires four times as many samples</a:t>
            </a:r>
            <a:endParaRPr lang="cs-CZ" dirty="0"/>
          </a:p>
          <a:p>
            <a:pPr lvl="1"/>
            <a:r>
              <a:rPr lang="en-US" dirty="0" smtClean="0"/>
              <a:t>In rendering: images contain noise that disappears slowly</a:t>
            </a:r>
            <a:endParaRPr lang="cs-CZ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Review – Random variables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random variable</a:t>
            </a:r>
            <a:endParaRPr lang="cs-CZ" dirty="0" smtClean="0"/>
          </a:p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assumes different values with different probability</a:t>
            </a:r>
          </a:p>
          <a:p>
            <a:pPr lvl="1"/>
            <a:r>
              <a:rPr lang="en-US" dirty="0" smtClean="0"/>
              <a:t>Given by the probability </a:t>
            </a:r>
            <a:r>
              <a:rPr lang="en-US" dirty="0"/>
              <a:t>d</a:t>
            </a:r>
            <a:r>
              <a:rPr lang="en-US" dirty="0" smtClean="0"/>
              <a:t>istribution </a:t>
            </a:r>
            <a:r>
              <a:rPr lang="en-US" i="1" dirty="0" smtClean="0"/>
              <a:t>D</a:t>
            </a:r>
            <a:endParaRPr lang="cs-CZ" i="1" dirty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en-US" i="1" dirty="0" smtClean="0">
                <a:sym typeface="Symbol"/>
              </a:rPr>
              <a:t>D</a:t>
            </a:r>
            <a:endParaRPr lang="cs-CZ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set of values of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en-US" dirty="0" smtClean="0"/>
              <a:t>Each assumed with prob.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Cumulative distribution </a:t>
            </a:r>
            <a:br>
              <a:rPr lang="en-US" b="1" dirty="0" smtClean="0"/>
            </a:br>
            <a:r>
              <a:rPr lang="en-US" b="1" dirty="0" smtClean="0"/>
              <a:t>function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55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56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57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58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Probability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mass function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4928518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59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0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04048" y="3645024"/>
            <a:ext cx="3960440" cy="2808312"/>
            <a:chOff x="5004048" y="3645024"/>
            <a:chExt cx="3960440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1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2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04048" y="364502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Cumulative distribution </a:t>
              </a:r>
              <a:r>
                <a:rPr lang="en-US" b="1" dirty="0" err="1" smtClean="0">
                  <a:latin typeface="+mj-lt"/>
                </a:rPr>
                <a:t>func</a:t>
              </a:r>
              <a:r>
                <a:rPr lang="en-US" b="1" dirty="0" smtClean="0">
                  <a:latin typeface="+mj-lt"/>
                </a:rPr>
                <a:t>.</a:t>
              </a:r>
              <a:endParaRPr lang="cs-CZ" b="1" dirty="0" smtClean="0">
                <a:latin typeface="+mj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3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r>
              <a:rPr lang="cs-CZ" dirty="0" smtClean="0"/>
              <a:t> </a:t>
            </a:r>
            <a:r>
              <a:rPr lang="en-US" dirty="0"/>
              <a:t>density function</a:t>
            </a:r>
            <a:r>
              <a:rPr lang="cs-CZ" dirty="0"/>
              <a:t>, </a:t>
            </a:r>
            <a:r>
              <a:rPr lang="en-US" b="1" dirty="0" smtClean="0"/>
              <a:t>pdf,</a:t>
            </a:r>
            <a:r>
              <a:rPr lang="cs-CZ" b="1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In </a:t>
            </a:r>
            <a:r>
              <a:rPr lang="cs-CZ" dirty="0" smtClean="0"/>
              <a:t>1</a:t>
            </a:r>
            <a:r>
              <a:rPr lang="en-US" dirty="0" smtClean="0"/>
              <a:t>D</a:t>
            </a:r>
            <a:r>
              <a:rPr lang="cs-CZ" dirty="0" smtClean="0"/>
              <a:t>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10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11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  <a:r>
              <a:rPr lang="cs-CZ" dirty="0"/>
              <a:t>, </a:t>
            </a:r>
            <a:r>
              <a:rPr lang="en-US" b="1" dirty="0" err="1" smtClean="0"/>
              <a:t>cdf</a:t>
            </a:r>
            <a:r>
              <a:rPr lang="en-US" b="1" dirty="0" smtClean="0"/>
              <a:t>,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1</a:t>
            </a:r>
            <a:r>
              <a:rPr lang="en-US" dirty="0" smtClean="0"/>
              <a:t>D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34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35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124744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</a:t>
            </a:r>
            <a:r>
              <a:rPr lang="en-US" sz="2400" b="1" dirty="0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distribution</a:t>
            </a:r>
            <a:endParaRPr lang="en-US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function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Cumulative distribution function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700029" y="379604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Image</a:t>
            </a:r>
            <a:r>
              <a:rPr lang="cs-CZ" sz="1400" dirty="0" smtClean="0">
                <a:latin typeface="+mj-lt"/>
              </a:rPr>
              <a:t>: </a:t>
            </a:r>
            <a:r>
              <a:rPr lang="cs-CZ" sz="1400" dirty="0" err="1" smtClean="0">
                <a:latin typeface="+mj-lt"/>
              </a:rPr>
              <a:t>wikipedia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Gaussian </a:t>
            </a:r>
            <a:r>
              <a:rPr lang="cs-CZ" sz="2400" b="1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normal</a:t>
            </a:r>
            <a:r>
              <a:rPr lang="cs-CZ" sz="2400" b="1" dirty="0" smtClean="0">
                <a:latin typeface="+mj-lt"/>
              </a:rPr>
              <a:t>) </a:t>
            </a:r>
            <a:r>
              <a:rPr lang="en-US" sz="2400" b="1" dirty="0" smtClean="0">
                <a:latin typeface="+mj-lt"/>
              </a:rPr>
              <a:t>distribution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function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Cumulative distribution function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2074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13610"/>
              </p:ext>
            </p:extLst>
          </p:nvPr>
        </p:nvGraphicFramePr>
        <p:xfrm>
          <a:off x="1585913" y="2238375"/>
          <a:ext cx="61293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7" name="Rovnice" r:id="rId4" imgW="2666880" imgH="393480" progId="Equation.3">
                  <p:embed/>
                </p:oleObj>
              </mc:Choice>
              <mc:Fallback>
                <p:oleObj name="Rovnice" r:id="rId4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238375"/>
                        <a:ext cx="6129337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50084" y="3645024"/>
            <a:ext cx="4984896" cy="2655454"/>
            <a:chOff x="2195736" y="3356992"/>
            <a:chExt cx="5680075" cy="3025775"/>
          </a:xfrm>
        </p:grpSpPr>
        <p:grpSp>
          <p:nvGrpSpPr>
            <p:cNvPr id="59" name="Group 22"/>
            <p:cNvGrpSpPr>
              <a:grpSpLocks/>
            </p:cNvGrpSpPr>
            <p:nvPr/>
          </p:nvGrpSpPr>
          <p:grpSpPr bwMode="auto">
            <a:xfrm>
              <a:off x="2195736" y="3356992"/>
              <a:ext cx="5680075" cy="3025775"/>
              <a:chOff x="759" y="1258"/>
              <a:chExt cx="3578" cy="1906"/>
            </a:xfrm>
          </p:grpSpPr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-3060000">
                <a:off x="3367" y="1591"/>
                <a:ext cx="88" cy="280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495" y="1834"/>
                <a:ext cx="445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dirty="0" err="1" smtClean="0">
                    <a:latin typeface="+mj-lt"/>
                  </a:rPr>
                  <a:t>d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759" y="1738"/>
                <a:ext cx="841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+mn-lt"/>
                  </a:rPr>
                  <a:t>L</a:t>
                </a:r>
                <a:r>
                  <a:rPr lang="cs-CZ" sz="2800" baseline="-25000" dirty="0" err="1" smtClean="0">
                    <a:latin typeface="+mn-lt"/>
                  </a:rPr>
                  <a:t>o</a:t>
                </a:r>
                <a:r>
                  <a:rPr lang="cs-CZ" sz="2800" dirty="0" smtClean="0">
                    <a:latin typeface="+mn-lt"/>
                  </a:rPr>
                  <a:t>(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n-lt"/>
                  </a:rPr>
                  <a:t>o</a:t>
                </a:r>
                <a:r>
                  <a:rPr lang="cs-CZ" sz="2800" dirty="0" smtClean="0">
                    <a:latin typeface="+mn-lt"/>
                  </a:rPr>
                  <a:t>)</a:t>
                </a:r>
                <a:endParaRPr lang="cs-CZ" sz="2800" dirty="0">
                  <a:latin typeface="+mn-lt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911" y="2122"/>
                <a:ext cx="314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Symbol" pitchFamily="18" charset="2"/>
                  </a:rPr>
                  <a:t>q</a:t>
                </a:r>
                <a:r>
                  <a:rPr lang="cs-CZ" sz="2800" baseline="-25000" dirty="0" err="1" smtClean="0">
                    <a:latin typeface="+mj-lt"/>
                  </a:rPr>
                  <a:t>o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64" name="AutoShape 8"/>
              <p:cNvSpPr>
                <a:spLocks noChangeArrowheads="1"/>
              </p:cNvSpPr>
              <p:nvPr/>
            </p:nvSpPr>
            <p:spPr bwMode="auto">
              <a:xfrm>
                <a:off x="1972" y="2788"/>
                <a:ext cx="1144" cy="280"/>
              </a:xfrm>
              <a:prstGeom prst="parallelogram">
                <a:avLst>
                  <a:gd name="adj" fmla="val 102086"/>
                </a:avLst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V="1">
                <a:off x="2544" y="1389"/>
                <a:ext cx="0" cy="15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2562" y="1258"/>
                <a:ext cx="272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b="1" dirty="0" smtClean="0">
                    <a:latin typeface="+mj-lt"/>
                  </a:rPr>
                  <a:t>n</a:t>
                </a:r>
                <a:endParaRPr lang="cs-CZ" sz="2800" b="1" dirty="0">
                  <a:latin typeface="+mj-lt"/>
                </a:endParaRPr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V="1">
                <a:off x="2549" y="2205"/>
                <a:ext cx="519" cy="7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V="1">
                <a:off x="3077" y="1485"/>
                <a:ext cx="519" cy="7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549" y="2928"/>
                <a:ext cx="9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H="1">
                <a:off x="1389" y="2933"/>
                <a:ext cx="1159" cy="2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flipH="1" flipV="1">
                <a:off x="957" y="2157"/>
                <a:ext cx="1591" cy="7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3579" y="1338"/>
                <a:ext cx="75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+mj-lt"/>
                  </a:rPr>
                  <a:t>L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r>
                  <a:rPr lang="cs-CZ" sz="2800" dirty="0" smtClean="0">
                    <a:latin typeface="+mj-lt"/>
                  </a:rPr>
                  <a:t>(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r>
                  <a:rPr lang="cs-CZ" sz="2800" dirty="0" smtClean="0">
                    <a:latin typeface="+mj-lt"/>
                  </a:rPr>
                  <a:t>)</a:t>
                </a:r>
                <a:endParaRPr lang="cs-CZ" sz="2800" dirty="0">
                  <a:latin typeface="+mj-lt"/>
                </a:endParaRPr>
              </a:p>
            </p:txBody>
          </p:sp>
          <p:sp>
            <p:nvSpPr>
              <p:cNvPr id="73" name="Arc 17"/>
              <p:cNvSpPr>
                <a:spLocks/>
              </p:cNvSpPr>
              <p:nvPr/>
            </p:nvSpPr>
            <p:spPr bwMode="auto">
              <a:xfrm>
                <a:off x="2545" y="2405"/>
                <a:ext cx="303" cy="524"/>
              </a:xfrm>
              <a:custGeom>
                <a:avLst/>
                <a:gdLst>
                  <a:gd name="T0" fmla="*/ 0 w 12494"/>
                  <a:gd name="T1" fmla="*/ 0 h 21600"/>
                  <a:gd name="T2" fmla="*/ 303 w 12494"/>
                  <a:gd name="T3" fmla="*/ 96 h 21600"/>
                  <a:gd name="T4" fmla="*/ 1 w 12494"/>
                  <a:gd name="T5" fmla="*/ 524 h 21600"/>
                  <a:gd name="T6" fmla="*/ 0 60000 65536"/>
                  <a:gd name="T7" fmla="*/ 0 60000 65536"/>
                  <a:gd name="T8" fmla="*/ 0 60000 65536"/>
                  <a:gd name="T9" fmla="*/ 0 w 12494"/>
                  <a:gd name="T10" fmla="*/ 0 h 21600"/>
                  <a:gd name="T11" fmla="*/ 12494 w 12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94" h="21600" fill="none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4500" y="0"/>
                      <a:pt x="8850" y="1380"/>
                      <a:pt x="12493" y="3951"/>
                    </a:cubicBezTo>
                  </a:path>
                  <a:path w="12494" h="21600" stroke="0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4500" y="0"/>
                      <a:pt x="8850" y="1380"/>
                      <a:pt x="12493" y="3951"/>
                    </a:cubicBezTo>
                    <a:lnTo>
                      <a:pt x="4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517" y="2062"/>
                <a:ext cx="278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Symbol" pitchFamily="18" charset="2"/>
                  </a:rPr>
                  <a:t>q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75" name="Arc 19"/>
              <p:cNvSpPr>
                <a:spLocks/>
              </p:cNvSpPr>
              <p:nvPr/>
            </p:nvSpPr>
            <p:spPr bwMode="auto">
              <a:xfrm>
                <a:off x="2074" y="2405"/>
                <a:ext cx="471" cy="524"/>
              </a:xfrm>
              <a:custGeom>
                <a:avLst/>
                <a:gdLst>
                  <a:gd name="T0" fmla="*/ 0 w 19434"/>
                  <a:gd name="T1" fmla="*/ 295 h 21599"/>
                  <a:gd name="T2" fmla="*/ 465 w 19434"/>
                  <a:gd name="T3" fmla="*/ 0 h 21599"/>
                  <a:gd name="T4" fmla="*/ 471 w 19434"/>
                  <a:gd name="T5" fmla="*/ 524 h 21599"/>
                  <a:gd name="T6" fmla="*/ 0 60000 65536"/>
                  <a:gd name="T7" fmla="*/ 0 60000 65536"/>
                  <a:gd name="T8" fmla="*/ 0 60000 65536"/>
                  <a:gd name="T9" fmla="*/ 0 w 19434"/>
                  <a:gd name="T10" fmla="*/ 0 h 21599"/>
                  <a:gd name="T11" fmla="*/ 19434 w 194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34" h="21599" fill="none" extrusionOk="0">
                    <a:moveTo>
                      <a:pt x="0" y="12170"/>
                    </a:moveTo>
                    <a:cubicBezTo>
                      <a:pt x="3573" y="4805"/>
                      <a:pt x="11002" y="94"/>
                      <a:pt x="19187" y="0"/>
                    </a:cubicBezTo>
                  </a:path>
                  <a:path w="19434" h="21599" stroke="0" extrusionOk="0">
                    <a:moveTo>
                      <a:pt x="0" y="12170"/>
                    </a:moveTo>
                    <a:cubicBezTo>
                      <a:pt x="3573" y="4805"/>
                      <a:pt x="11002" y="94"/>
                      <a:pt x="19187" y="0"/>
                    </a:cubicBezTo>
                    <a:lnTo>
                      <a:pt x="1943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 flipH="1">
                <a:off x="2541" y="1661"/>
                <a:ext cx="756" cy="1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H="1">
                <a:off x="2541" y="1838"/>
                <a:ext cx="982" cy="10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2977235" y="5620772"/>
              <a:ext cx="1300507" cy="593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r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</p:grpSp>
      <p:cxnSp>
        <p:nvCxnSpPr>
          <p:cNvPr id="40" name="Straight Arrow Connector 94"/>
          <p:cNvCxnSpPr/>
          <p:nvPr/>
        </p:nvCxnSpPr>
        <p:spPr>
          <a:xfrm flipV="1">
            <a:off x="1979712" y="2958277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5"/>
          <p:cNvSpPr txBox="1"/>
          <p:nvPr/>
        </p:nvSpPr>
        <p:spPr>
          <a:xfrm>
            <a:off x="-36512" y="3235623"/>
            <a:ext cx="2523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latin typeface="+mn-lt"/>
              </a:rPr>
              <a:t>u</a:t>
            </a:r>
            <a:r>
              <a:rPr lang="en-US" sz="2200" dirty="0" smtClean="0">
                <a:latin typeface="+mn-lt"/>
              </a:rPr>
              <a:t>pper hemisphere</a:t>
            </a:r>
          </a:p>
          <a:p>
            <a:pPr algn="r"/>
            <a:r>
              <a:rPr lang="en-US" sz="2200" dirty="0" smtClean="0">
                <a:latin typeface="+mn-lt"/>
              </a:rPr>
              <a:t>over x</a:t>
            </a:r>
            <a:endParaRPr lang="cs-CZ" sz="2200" dirty="0" smtClean="0">
              <a:latin typeface="+mn-lt"/>
            </a:endParaRPr>
          </a:p>
        </p:txBody>
      </p:sp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45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 and variance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en-US" b="1" dirty="0" smtClean="0"/>
              <a:t>Expected value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r>
              <a:rPr lang="en-US" b="1" dirty="0" smtClean="0"/>
              <a:t>Variance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Properties of variance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228803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8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22920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if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are independent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a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is a random variable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Expected value of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3851920" y="1772816"/>
                <a:ext cx="1619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816"/>
                <a:ext cx="161980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2939586" y="4077072"/>
                <a:ext cx="3444469" cy="12357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</a:rPr>
                        <m:t>]=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86" y="4077072"/>
                <a:ext cx="3444469" cy="1235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 integration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2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3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4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28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4220708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latin typeface="+mj-lt"/>
              </a:rPr>
              <a:t>Integral to be estimated</a:t>
            </a:r>
            <a:r>
              <a:rPr lang="cs-CZ" sz="2400" b="1" dirty="0" smtClean="0">
                <a:latin typeface="+mj-lt"/>
              </a:rPr>
              <a:t>:</a:t>
            </a:r>
            <a:endParaRPr lang="cs-CZ" sz="2400" b="1" dirty="0">
              <a:latin typeface="+mj-lt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2852936"/>
            <a:ext cx="8021632" cy="1714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Let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be a random variable from the distribution with the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pdf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</a:t>
            </a:r>
            <a:r>
              <a:rPr lang="en-US" sz="2400" dirty="0" smtClean="0">
                <a:latin typeface="+mj-lt"/>
              </a:rPr>
              <a:t>then the random variable </a:t>
            </a:r>
            <a:r>
              <a:rPr lang="en-US" sz="2400" i="1" dirty="0" err="1" smtClean="0">
                <a:latin typeface="+mj-lt"/>
              </a:rPr>
              <a:t>F</a:t>
            </a:r>
            <a:r>
              <a:rPr lang="en-US" sz="2400" baseline="-25000" dirty="0" err="1" smtClean="0">
                <a:latin typeface="+mj-lt"/>
              </a:rPr>
              <a:t>prim</a:t>
            </a:r>
            <a:r>
              <a:rPr lang="en-US" sz="2400" dirty="0" smtClean="0">
                <a:latin typeface="+mj-lt"/>
              </a:rPr>
              <a:t> given by the transformation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is called the </a:t>
            </a:r>
            <a:r>
              <a:rPr lang="en-US" sz="2400" b="1" dirty="0" smtClean="0">
                <a:latin typeface="+mj-lt"/>
              </a:rPr>
              <a:t>primary estimator</a:t>
            </a:r>
            <a:r>
              <a:rPr lang="en-US" sz="2400" dirty="0" smtClean="0">
                <a:latin typeface="+mj-lt"/>
              </a:rPr>
              <a:t> of the above integral.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29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estimator of an integral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Primary estimator of an integral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vs.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Estimator is a random variable</a:t>
            </a:r>
            <a:endParaRPr lang="cs-CZ" dirty="0" smtClean="0"/>
          </a:p>
          <a:p>
            <a:pPr lvl="1"/>
            <a:r>
              <a:rPr lang="en-US" dirty="0" smtClean="0"/>
              <a:t>It is defined though a transformation of another random variable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 smtClean="0"/>
              <a:t>Estimate</a:t>
            </a:r>
            <a:r>
              <a:rPr lang="en-US" dirty="0" smtClean="0"/>
              <a:t> is a concrete realization (outcome) of the estimator</a:t>
            </a:r>
            <a:endParaRPr lang="cs-CZ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need to worry: the above distinction is important for proving theorems but less important in practice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statistical estimator is called </a:t>
            </a:r>
            <a:r>
              <a:rPr lang="en-US" b="1" dirty="0" smtClean="0"/>
              <a:t>unbiased</a:t>
            </a:r>
            <a:r>
              <a:rPr lang="en-US" dirty="0" smtClean="0"/>
              <a:t> if – “on average” – it yields the correct value of an estimated quantity </a:t>
            </a:r>
            <a:r>
              <a:rPr lang="en-US" i="1" dirty="0" smtClean="0"/>
              <a:t>Q</a:t>
            </a:r>
            <a:r>
              <a:rPr lang="en-US" dirty="0" smtClean="0"/>
              <a:t> (without systematic error).</a:t>
            </a:r>
          </a:p>
          <a:p>
            <a:r>
              <a:rPr lang="en-US" dirty="0" smtClean="0"/>
              <a:t>More precisely: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51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Estimated quantity</a:t>
            </a:r>
            <a:endParaRPr lang="cs-CZ" b="1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our case, it is an integral, </a:t>
            </a:r>
          </a:p>
          <a:p>
            <a:r>
              <a:rPr lang="en-US" dirty="0" smtClean="0">
                <a:latin typeface="+mj-lt"/>
              </a:rPr>
              <a:t>but in general it could be anything. It is a number, not a random variable.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Estimator </a:t>
            </a:r>
            <a:r>
              <a:rPr lang="en-US" dirty="0" smtClean="0">
                <a:latin typeface="+mj-lt"/>
              </a:rPr>
              <a:t>of the quantity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random variable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primary estimator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</a:t>
            </a:r>
            <a:r>
              <a:rPr lang="en-US" dirty="0" smtClean="0"/>
              <a:t>is an unbiased estimator of the integral </a:t>
            </a:r>
            <a:r>
              <a:rPr lang="cs-CZ" i="1" dirty="0" smtClean="0"/>
              <a:t>I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Proof: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24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Variance of the primary estimator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47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7865937" cy="440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>
                <a:latin typeface="+mj-lt"/>
              </a:rPr>
              <a:t>For an unbiased estimator, the error is due to </a:t>
            </a:r>
            <a:r>
              <a:rPr lang="en-US" sz="2400" b="1" dirty="0" smtClean="0">
                <a:latin typeface="+mj-lt"/>
              </a:rPr>
              <a:t>variance</a:t>
            </a:r>
            <a:r>
              <a:rPr lang="cs-CZ" sz="2400" dirty="0" smtClean="0">
                <a:latin typeface="+mj-lt"/>
              </a:rPr>
              <a:t>:</a:t>
            </a:r>
            <a:endParaRPr lang="cs-CZ" sz="2400" dirty="0">
              <a:latin typeface="+mj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528" y="4937125"/>
            <a:ext cx="8625760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If we use only a single sample, the variance is usually too high.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We need more samples in practice =&gt; secondary estimator.</a:t>
            </a:r>
            <a:endParaRPr lang="cs-CZ" sz="2400" dirty="0">
              <a:latin typeface="+mj-lt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228184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979984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for an unbiased estimator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Integration of 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420888"/>
            <a:ext cx="4618856" cy="3133973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cs-CZ" dirty="0" smtClean="0"/>
          </a:p>
          <a:p>
            <a:pPr lvl="1"/>
            <a:r>
              <a:rPr lang="en-US" dirty="0" smtClean="0"/>
              <a:t>Discontinuous integrand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visibility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Arbitrarily large integrand values </a:t>
            </a:r>
            <a:r>
              <a:rPr lang="cs-CZ" dirty="0" smtClean="0"/>
              <a:t>(</a:t>
            </a:r>
            <a:r>
              <a:rPr lang="en-US" dirty="0" smtClean="0"/>
              <a:t>e.g. light distribution in caustics, BRDFs of glossy surfaces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Complex geometry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83367"/>
              </p:ext>
            </p:extLst>
          </p:nvPr>
        </p:nvGraphicFramePr>
        <p:xfrm>
          <a:off x="1593850" y="1301577"/>
          <a:ext cx="59531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14" name="Rovnice" r:id="rId3" imgW="2590560" imgH="393480" progId="Equation.3">
                  <p:embed/>
                </p:oleObj>
              </mc:Choice>
              <mc:Fallback>
                <p:oleObj name="Rovnice" r:id="rId3" imgW="2590560" imgH="39348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301577"/>
                        <a:ext cx="595312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electric_x0y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011801" cy="13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43743" y="2564904"/>
            <a:ext cx="1950476" cy="195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9539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Incoming radiance</a:t>
            </a:r>
            <a:r>
              <a:rPr lang="cs-CZ" dirty="0" smtClean="0">
                <a:latin typeface="+mj-lt"/>
              </a:rPr>
              <a:t> </a:t>
            </a:r>
            <a:r>
              <a:rPr lang="cs-CZ" i="1" dirty="0" err="1" smtClean="0">
                <a:latin typeface="+mj-lt"/>
              </a:rPr>
              <a:t>L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x</a:t>
            </a:r>
            <a:r>
              <a:rPr lang="cs-CZ" dirty="0" err="1" smtClean="0">
                <a:latin typeface="+mj-lt"/>
              </a:rPr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for a point on the floor</a:t>
            </a:r>
            <a:r>
              <a:rPr lang="cs-CZ" dirty="0" smtClean="0"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87824" y="4725144"/>
            <a:ext cx="144016" cy="2287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8981" y="4953942"/>
            <a:ext cx="176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79512" y="623731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Images: Greg Ward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estimator of an integral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independent random variables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estimator </a:t>
            </a:r>
            <a:r>
              <a:rPr lang="en-US" i="1" dirty="0" smtClean="0"/>
              <a:t>F</a:t>
            </a:r>
            <a:r>
              <a:rPr lang="en-US" i="1" baseline="-25000" dirty="0" smtClean="0"/>
              <a:t>N</a:t>
            </a:r>
            <a:r>
              <a:rPr lang="en-US" dirty="0" smtClean="0"/>
              <a:t> given be the formula below is called the </a:t>
            </a:r>
            <a:r>
              <a:rPr lang="en-US" b="1" dirty="0" smtClean="0"/>
              <a:t>secondary estimator </a:t>
            </a:r>
            <a:r>
              <a:rPr lang="en-US" dirty="0" smtClean="0"/>
              <a:t>of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The secondary estimator is unbiased.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2132"/>
              </p:ext>
            </p:extLst>
          </p:nvPr>
        </p:nvGraphicFramePr>
        <p:xfrm>
          <a:off x="3057376" y="3630786"/>
          <a:ext cx="3098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19" name="Equation" r:id="rId3" imgW="1346040" imgH="444240" progId="Equation.3">
                  <p:embed/>
                </p:oleObj>
              </mc:Choice>
              <mc:Fallback>
                <p:oleObj name="Equation" r:id="rId3" imgW="1346040" imgH="4442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376" y="3630786"/>
                        <a:ext cx="3098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Variance of the secondary estimator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389828"/>
              </p:ext>
            </p:extLst>
          </p:nvPr>
        </p:nvGraphicFramePr>
        <p:xfrm>
          <a:off x="1720850" y="1676400"/>
          <a:ext cx="4497388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43" name="Rovnice" r:id="rId4" imgW="1955520" imgH="1384200" progId="Equation.3">
                  <p:embed/>
                </p:oleObj>
              </mc:Choice>
              <mc:Fallback>
                <p:oleObj name="Rovnice" r:id="rId4" imgW="1955520" imgH="1384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676400"/>
                        <a:ext cx="4497388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31641" y="5415616"/>
            <a:ext cx="6552728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tandard deviation is </a:t>
            </a:r>
            <a:r>
              <a:rPr lang="cs-CZ" sz="2400" b="1" dirty="0" smtClean="0">
                <a:latin typeface="Symbol" pitchFamily="18" charset="2"/>
              </a:rPr>
              <a:t>Ö</a:t>
            </a:r>
            <a:r>
              <a:rPr lang="cs-CZ" sz="2400" b="1" i="1" dirty="0" smtClean="0">
                <a:latin typeface="+mj-lt"/>
              </a:rPr>
              <a:t>N</a:t>
            </a:r>
            <a:r>
              <a:rPr lang="cs-CZ" sz="2400" b="1" dirty="0" smtClean="0">
                <a:latin typeface="+mj-lt"/>
              </a:rPr>
              <a:t>-</a:t>
            </a:r>
            <a:r>
              <a:rPr lang="en-US" sz="2400" b="1" dirty="0" smtClean="0">
                <a:latin typeface="+mj-lt"/>
              </a:rPr>
              <a:t>times smaller</a:t>
            </a:r>
            <a:r>
              <a:rPr lang="cs-CZ" sz="2400" dirty="0" smtClean="0">
                <a:latin typeface="+mj-lt"/>
              </a:rPr>
              <a:t>!</a:t>
            </a:r>
            <a:endParaRPr lang="cs-CZ" sz="24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</a:t>
            </a:r>
            <a:r>
              <a:rPr lang="cs-CZ" sz="2400" dirty="0" smtClean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i.e. error converges with </a:t>
            </a:r>
            <a:r>
              <a:rPr lang="cs-CZ" sz="2400" b="1" dirty="0" smtClean="0">
                <a:latin typeface="+mj-lt"/>
              </a:rPr>
              <a:t>1/</a:t>
            </a:r>
            <a:r>
              <a:rPr lang="cs-CZ" sz="2400" b="1" dirty="0" smtClean="0">
                <a:latin typeface="Symbol" pitchFamily="18" charset="2"/>
              </a:rPr>
              <a:t>Ö</a:t>
            </a:r>
            <a:r>
              <a:rPr lang="cs-CZ" sz="2400" b="1" i="1" dirty="0" smtClean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Properties of estimators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statistical estimator is called </a:t>
            </a:r>
            <a:r>
              <a:rPr lang="en-US" b="1" dirty="0" smtClean="0"/>
              <a:t>unbiased</a:t>
            </a:r>
            <a:r>
              <a:rPr lang="en-US" dirty="0" smtClean="0"/>
              <a:t> if – “on average” – it yields the correct value of an estimated quantity </a:t>
            </a:r>
            <a:r>
              <a:rPr lang="en-US" i="1" dirty="0" smtClean="0"/>
              <a:t>Q</a:t>
            </a:r>
            <a:r>
              <a:rPr lang="en-US" dirty="0" smtClean="0"/>
              <a:t> (without systematic error).</a:t>
            </a:r>
          </a:p>
          <a:p>
            <a:r>
              <a:rPr lang="en-US" dirty="0" smtClean="0"/>
              <a:t>More precisely: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330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Estimated quantity</a:t>
            </a:r>
            <a:endParaRPr lang="cs-CZ" b="1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our case, it is an integral, </a:t>
            </a:r>
          </a:p>
          <a:p>
            <a:r>
              <a:rPr lang="en-US" dirty="0" smtClean="0">
                <a:latin typeface="+mj-lt"/>
              </a:rPr>
              <a:t>but in general it could be anything. It is a number, not a random variable.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Estimator </a:t>
            </a:r>
            <a:r>
              <a:rPr lang="en-US" dirty="0" smtClean="0">
                <a:latin typeface="+mj-lt"/>
              </a:rPr>
              <a:t>of the quantity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random variable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of a 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the estimator is “</a:t>
            </a:r>
            <a:r>
              <a:rPr lang="en-US" b="1" dirty="0" smtClean="0"/>
              <a:t>biased</a:t>
            </a:r>
            <a:r>
              <a:rPr lang="en-US" dirty="0" smtClean="0"/>
              <a:t>” (</a:t>
            </a:r>
            <a:r>
              <a:rPr lang="en-US" dirty="0" err="1" smtClean="0"/>
              <a:t>cz</a:t>
            </a:r>
            <a:r>
              <a:rPr lang="en-US" dirty="0" smtClean="0"/>
              <a:t>: </a:t>
            </a:r>
            <a:r>
              <a:rPr lang="cs-CZ" dirty="0" smtClean="0"/>
              <a:t>vychýlený</a:t>
            </a:r>
            <a:r>
              <a:rPr lang="en-US" dirty="0" smtClean="0"/>
              <a:t>).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Bias</a:t>
            </a:r>
            <a:r>
              <a:rPr lang="en-US" dirty="0" smtClean="0"/>
              <a:t> is the systematic error of he estimator: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6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7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en-US" dirty="0" smtClean="0"/>
              <a:t>Consider a secondary estimator with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samples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Estimator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b="1" dirty="0" smtClean="0"/>
              <a:t>consistent</a:t>
            </a:r>
            <a:r>
              <a:rPr lang="en-US" dirty="0" smtClean="0"/>
              <a:t> if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i.e. if the error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converges to zero with probability 1.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8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Sufficient condition for consistency of an estimator: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en-US" dirty="0" smtClean="0"/>
              <a:t>Unbiasedness is not sufficient for consistency by itself (if the variance is infinite).</a:t>
            </a:r>
          </a:p>
          <a:p>
            <a:r>
              <a:rPr lang="en-US" dirty="0" smtClean="0"/>
              <a:t>But if the variance of a primary estimator finite, then the corresponding secondary estimator is necessarily consistent.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27687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3059832" y="2915652"/>
            <a:ext cx="747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491716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bias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Unbiased</a:t>
            </a:r>
            <a:endParaRPr lang="cs-CZ" b="1" dirty="0" smtClean="0"/>
          </a:p>
          <a:p>
            <a:pPr lvl="1"/>
            <a:r>
              <a:rPr lang="en-US" dirty="0" smtClean="0"/>
              <a:t>Path tracing</a:t>
            </a:r>
            <a:endParaRPr lang="cs-CZ" dirty="0" smtClean="0"/>
          </a:p>
          <a:p>
            <a:pPr lvl="1"/>
            <a:r>
              <a:rPr lang="en-US" dirty="0" smtClean="0"/>
              <a:t>Bidirectional path tracing</a:t>
            </a:r>
            <a:endParaRPr lang="cs-CZ" dirty="0" smtClean="0"/>
          </a:p>
          <a:p>
            <a:pPr lvl="1"/>
            <a:r>
              <a:rPr lang="en-US" dirty="0" smtClean="0"/>
              <a:t>Metropolis light transport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Biased &amp; Consistent</a:t>
            </a:r>
            <a:endParaRPr lang="cs-CZ" b="1" dirty="0" smtClean="0"/>
          </a:p>
          <a:p>
            <a:pPr lvl="1"/>
            <a:r>
              <a:rPr lang="en-US" dirty="0" smtClean="0"/>
              <a:t>Progressive photon mapping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en-US" b="1" dirty="0" smtClean="0"/>
              <a:t>Biased &amp; not consistent</a:t>
            </a:r>
            <a:endParaRPr lang="cs-CZ" b="1" dirty="0" smtClean="0"/>
          </a:p>
          <a:p>
            <a:pPr lvl="1"/>
            <a:r>
              <a:rPr lang="en-US" dirty="0" smtClean="0"/>
              <a:t>Photon mapping</a:t>
            </a:r>
            <a:endParaRPr lang="cs-CZ" dirty="0" smtClean="0"/>
          </a:p>
          <a:p>
            <a:pPr lvl="1"/>
            <a:r>
              <a:rPr lang="en-US" dirty="0" smtClean="0"/>
              <a:t>Irradiance / radiance caching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 </a:t>
            </a:r>
            <a:r>
              <a:rPr lang="cs-CZ" dirty="0" smtClean="0"/>
              <a:t>– MSE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en-US" b="0" dirty="0" err="1" smtClean="0"/>
              <a:t>cz</a:t>
            </a:r>
            <a:r>
              <a:rPr lang="en-US" b="0" dirty="0" smtClean="0"/>
              <a:t>: </a:t>
            </a:r>
            <a:r>
              <a:rPr lang="cs-CZ" b="0" dirty="0" smtClean="0"/>
              <a:t>Střední </a:t>
            </a:r>
            <a:r>
              <a:rPr lang="cs-CZ" b="0" dirty="0"/>
              <a:t>kvadratická chyba</a:t>
            </a:r>
            <a:r>
              <a:rPr lang="en-US" b="0" dirty="0" smtClean="0"/>
              <a:t>)</a:t>
            </a:r>
            <a:r>
              <a:rPr lang="cs-CZ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Proposition</a:t>
            </a:r>
            <a:endParaRPr lang="cs-CZ" b="1" dirty="0" smtClean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lvl="1"/>
            <a:r>
              <a:rPr lang="en-US" i="1" dirty="0" smtClean="0"/>
              <a:t>Proof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69494"/>
              </p:ext>
            </p:extLst>
          </p:nvPr>
        </p:nvGraphicFramePr>
        <p:xfrm>
          <a:off x="2639219" y="2348880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4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348880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348880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5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estimator </a:t>
            </a:r>
            <a:r>
              <a:rPr lang="cs-CZ" i="1" dirty="0" smtClean="0"/>
              <a:t>F</a:t>
            </a:r>
            <a:r>
              <a:rPr lang="cs-CZ" dirty="0" smtClean="0"/>
              <a:t> </a:t>
            </a:r>
            <a:r>
              <a:rPr lang="en-US" dirty="0" smtClean="0"/>
              <a:t>is unbiased, then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i.e. for an unbiased estimator, it is much easier to estimate the error, because it can be estimated directly from the samples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en-US" dirty="0" smtClean="0"/>
              <a:t>Unbiased </a:t>
            </a:r>
            <a:r>
              <a:rPr lang="en-US" b="1" dirty="0" smtClean="0"/>
              <a:t>estimator of variance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37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3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4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5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Mean </a:t>
            </a:r>
            <a:r>
              <a:rPr lang="en-US" dirty="0"/>
              <a:t>Squared Error </a:t>
            </a:r>
            <a:r>
              <a:rPr lang="cs-CZ" dirty="0"/>
              <a:t>– </a:t>
            </a:r>
            <a:r>
              <a:rPr lang="en-US" dirty="0" smtClean="0"/>
              <a:t>R</a:t>
            </a:r>
            <a:r>
              <a:rPr lang="cs-CZ" dirty="0" smtClean="0"/>
              <a:t>MSE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38672"/>
              </p:ext>
            </p:extLst>
          </p:nvPr>
        </p:nvGraphicFramePr>
        <p:xfrm>
          <a:off x="2843808" y="2708920"/>
          <a:ext cx="33083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2" name="Rovnice" r:id="rId3" imgW="1434960" imgH="253800" progId="Equation.3">
                  <p:embed/>
                </p:oleObj>
              </mc:Choice>
              <mc:Fallback>
                <p:oleObj name="Rovnice" r:id="rId3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08920"/>
                        <a:ext cx="33083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4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an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Efficiency </a:t>
            </a:r>
            <a:r>
              <a:rPr lang="en-US" dirty="0" smtClean="0"/>
              <a:t>of an unbiased estimator is given by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5941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2655718" y="3617148"/>
            <a:ext cx="50663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8214" y="4553252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variance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8534" y="4553252"/>
            <a:ext cx="36182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Calculation time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(</a:t>
            </a:r>
            <a:r>
              <a:rPr lang="en-US" sz="2200" dirty="0" smtClean="0">
                <a:latin typeface="+mj-lt"/>
              </a:rPr>
              <a:t>i.e. operations count, such </a:t>
            </a:r>
          </a:p>
          <a:p>
            <a:r>
              <a:rPr lang="en-US" sz="2200" dirty="0" smtClean="0">
                <a:latin typeface="+mj-lt"/>
              </a:rPr>
              <a:t>as number of cast rays)</a:t>
            </a:r>
            <a:endParaRPr lang="en-US" sz="2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70462" y="3617148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MC estimators for illumination calculation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84785"/>
            <a:ext cx="4186808" cy="3096343"/>
          </a:xfrm>
        </p:spPr>
        <p:txBody>
          <a:bodyPr/>
          <a:lstStyle/>
          <a:p>
            <a:r>
              <a:rPr lang="en-US" dirty="0" smtClean="0"/>
              <a:t>PDF for uniform sampling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Estimator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estimator </a:t>
            </a:r>
            <a:r>
              <a:rPr lang="cs-CZ" dirty="0" smtClean="0"/>
              <a:t>– </a:t>
            </a:r>
            <a:r>
              <a:rPr lang="en-US" dirty="0" smtClean="0"/>
              <a:t>uniform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321297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4607"/>
              </p:ext>
            </p:extLst>
          </p:nvPr>
        </p:nvGraphicFramePr>
        <p:xfrm>
          <a:off x="467544" y="2065976"/>
          <a:ext cx="36576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19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5976"/>
                        <a:ext cx="3657600" cy="7869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33251"/>
              </p:ext>
            </p:extLst>
          </p:nvPr>
        </p:nvGraphicFramePr>
        <p:xfrm>
          <a:off x="5945438" y="2132856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20" name="Rovnice" r:id="rId6" imgW="711000" imgH="393480" progId="Equation.3">
                  <p:embed/>
                </p:oleObj>
              </mc:Choice>
              <mc:Fallback>
                <p:oleObj name="Rovnice" r:id="rId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438" y="2132856"/>
                        <a:ext cx="1422000" cy="7869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68481"/>
              </p:ext>
            </p:extLst>
          </p:nvPr>
        </p:nvGraphicFramePr>
        <p:xfrm>
          <a:off x="4332288" y="3832448"/>
          <a:ext cx="4114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21" name="Rovnice" r:id="rId8" imgW="2057400" imgH="914400" progId="Equation.3">
                  <p:embed/>
                </p:oleObj>
              </mc:Choice>
              <mc:Fallback>
                <p:oleObj name="Rovnice" r:id="rId8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832448"/>
                        <a:ext cx="4114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868144" y="2132930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4186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Integral to be estimated</a:t>
            </a:r>
            <a:r>
              <a:rPr lang="cs-CZ" kern="0" dirty="0" smtClean="0"/>
              <a:t>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2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estimator </a:t>
            </a:r>
            <a:r>
              <a:rPr lang="cs-CZ" dirty="0" smtClean="0"/>
              <a:t>– </a:t>
            </a:r>
            <a:r>
              <a:rPr lang="en-US" dirty="0" smtClean="0"/>
              <a:t>cosine-proportional 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36662"/>
              </p:ext>
            </p:extLst>
          </p:nvPr>
        </p:nvGraphicFramePr>
        <p:xfrm>
          <a:off x="4355976" y="4221088"/>
          <a:ext cx="304776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43" name="Rovnice" r:id="rId3" imgW="1523880" imgH="888840" progId="Equation.3">
                  <p:embed/>
                </p:oleObj>
              </mc:Choice>
              <mc:Fallback>
                <p:oleObj name="Rovnice" r:id="rId3" imgW="1523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221088"/>
                        <a:ext cx="3047760" cy="177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99992" y="1484785"/>
            <a:ext cx="418680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PDF for cosine-proportional sampling</a:t>
            </a:r>
            <a:r>
              <a:rPr lang="cs-CZ" kern="0" dirty="0" smtClean="0"/>
              <a:t>:</a:t>
            </a:r>
          </a:p>
          <a:p>
            <a:endParaRPr lang="cs-CZ" kern="0" dirty="0" smtClean="0"/>
          </a:p>
          <a:p>
            <a:endParaRPr lang="en-US" kern="0" dirty="0" smtClean="0"/>
          </a:p>
          <a:p>
            <a:endParaRPr lang="cs-CZ" kern="0" dirty="0" smtClean="0"/>
          </a:p>
          <a:p>
            <a:r>
              <a:rPr lang="en-US" b="1" kern="0" dirty="0" smtClean="0"/>
              <a:t>Estimator</a:t>
            </a:r>
            <a:endParaRPr lang="en-US" b="1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484785"/>
            <a:ext cx="4186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Integral to be estimated</a:t>
            </a:r>
            <a:r>
              <a:rPr lang="cs-CZ" kern="0" dirty="0" smtClean="0"/>
              <a:t>:</a:t>
            </a:r>
            <a:endParaRPr lang="en-US" kern="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33067"/>
              </p:ext>
            </p:extLst>
          </p:nvPr>
        </p:nvGraphicFramePr>
        <p:xfrm>
          <a:off x="468313" y="2065338"/>
          <a:ext cx="365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44" name="Rovnice" r:id="rId5" imgW="1828800" imgH="393480" progId="Equation.3">
                  <p:embed/>
                </p:oleObj>
              </mc:Choice>
              <mc:Fallback>
                <p:oleObj name="Rovnice" r:id="rId5" imgW="18288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5338"/>
                        <a:ext cx="3657600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18421"/>
              </p:ext>
            </p:extLst>
          </p:nvPr>
        </p:nvGraphicFramePr>
        <p:xfrm>
          <a:off x="5818188" y="2493566"/>
          <a:ext cx="1676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45" name="Rovnice" r:id="rId7" imgW="838080" imgH="393480" progId="Equation.3">
                  <p:embed/>
                </p:oleObj>
              </mc:Choice>
              <mc:Fallback>
                <p:oleObj name="Rovnice" r:id="rId7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493566"/>
                        <a:ext cx="1676400" cy="785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/>
          <p:nvPr/>
        </p:nvSpPr>
        <p:spPr>
          <a:xfrm>
            <a:off x="5868144" y="2492896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t="40319" r="49601" b="5921"/>
          <a:stretch>
            <a:fillRect/>
          </a:stretch>
        </p:blipFill>
        <p:spPr bwMode="auto">
          <a:xfrm>
            <a:off x="179512" y="321297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4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estimate </a:t>
            </a:r>
            <a:r>
              <a:rPr lang="cs-CZ" dirty="0" smtClean="0"/>
              <a:t>– </a:t>
            </a:r>
            <a:r>
              <a:rPr lang="en-US" dirty="0" smtClean="0"/>
              <a:t>light source sampling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413470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estimate – light source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r>
              <a:rPr lang="en-US" dirty="0" smtClean="0"/>
              <a:t>Reformulate the reflection integral (change of variables)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PDF for uniform sampling of the surface area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Estimator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10863"/>
              </p:ext>
            </p:extLst>
          </p:nvPr>
        </p:nvGraphicFramePr>
        <p:xfrm>
          <a:off x="1364704" y="1844824"/>
          <a:ext cx="5943600" cy="180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4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04" y="1844824"/>
                        <a:ext cx="5943600" cy="1802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1546"/>
              </p:ext>
            </p:extLst>
          </p:nvPr>
        </p:nvGraphicFramePr>
        <p:xfrm>
          <a:off x="7308304" y="1988840"/>
          <a:ext cx="13204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5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988840"/>
                        <a:ext cx="1320480" cy="406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2492896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242088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9145"/>
              </p:ext>
            </p:extLst>
          </p:nvPr>
        </p:nvGraphicFramePr>
        <p:xfrm>
          <a:off x="3911760" y="4124696"/>
          <a:ext cx="1320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6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60" y="4124696"/>
                        <a:ext cx="1320480" cy="8884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76496"/>
              </p:ext>
            </p:extLst>
          </p:nvPr>
        </p:nvGraphicFramePr>
        <p:xfrm>
          <a:off x="1409760" y="5348832"/>
          <a:ext cx="6324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7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60" y="5348832"/>
                        <a:ext cx="6324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 vs. cosine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377" t="21811" r="24103" b="26907"/>
          <a:stretch/>
        </p:blipFill>
        <p:spPr bwMode="auto">
          <a:xfrm>
            <a:off x="4499992" y="1556792"/>
            <a:ext cx="4619570" cy="3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21053" b="26615"/>
          <a:stretch/>
        </p:blipFill>
        <p:spPr bwMode="auto">
          <a:xfrm>
            <a:off x="35496" y="1500642"/>
            <a:ext cx="4572000" cy="35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52184" y="515831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Light source </a:t>
            </a:r>
            <a:r>
              <a:rPr lang="en-US" b="1" dirty="0" smtClean="0">
                <a:latin typeface="+mj-lt"/>
              </a:rPr>
              <a:t>area sampling</a:t>
            </a:r>
            <a:endParaRPr lang="cs-CZ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07476" y="515831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Cosine-proportional sampling</a:t>
            </a:r>
            <a:endParaRPr lang="cs-CZ" b="1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87727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Images: Pat Hanrahan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r>
              <a:rPr lang="en-US" kern="0" dirty="0" smtClean="0"/>
              <a:t>PDF for </a:t>
            </a:r>
            <a:r>
              <a:rPr lang="cs-CZ" kern="0" dirty="0" smtClean="0"/>
              <a:t>cosine-</a:t>
            </a:r>
            <a:r>
              <a:rPr lang="en-US" kern="0" dirty="0" smtClean="0"/>
              <a:t>proportional</a:t>
            </a:r>
            <a:r>
              <a:rPr lang="cs-CZ" kern="0" dirty="0" smtClean="0"/>
              <a:t> </a:t>
            </a:r>
            <a:r>
              <a:rPr lang="en-US" kern="0" dirty="0" smtClean="0"/>
              <a:t>sampling</a:t>
            </a:r>
            <a:r>
              <a:rPr lang="cs-CZ" kern="0" dirty="0" smtClean="0"/>
              <a:t>:</a:t>
            </a:r>
          </a:p>
          <a:p>
            <a:endParaRPr lang="cs-CZ" kern="0" dirty="0" smtClean="0"/>
          </a:p>
          <a:p>
            <a:endParaRPr lang="en-US" kern="0" dirty="0" smtClean="0"/>
          </a:p>
          <a:p>
            <a:r>
              <a:rPr lang="en-US" b="1" kern="0" dirty="0" smtClean="0"/>
              <a:t>MC estimator </a:t>
            </a:r>
            <a:r>
              <a:rPr lang="en-US" kern="0" dirty="0" smtClean="0"/>
              <a:t>(formula to use in the renderer)</a:t>
            </a:r>
            <a:r>
              <a:rPr lang="cs-CZ" kern="0" dirty="0" smtClean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MC to reflection </a:t>
            </a:r>
            <a:r>
              <a:rPr lang="en-US" dirty="0" err="1" smtClean="0"/>
              <a:t>eq</a:t>
            </a:r>
            <a:r>
              <a:rPr lang="en-US" dirty="0" smtClean="0"/>
              <a:t>: Estimator of reflected radiance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43723"/>
              </p:ext>
            </p:extLst>
          </p:nvPr>
        </p:nvGraphicFramePr>
        <p:xfrm>
          <a:off x="2349500" y="4532313"/>
          <a:ext cx="4445000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53" name="Rovnice" r:id="rId3" imgW="2222280" imgH="888840" progId="Equation.3">
                  <p:embed/>
                </p:oleObj>
              </mc:Choice>
              <mc:Fallback>
                <p:oleObj name="Rovnice" r:id="rId3" imgW="2222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532313"/>
                        <a:ext cx="4445000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414431"/>
              </p:ext>
            </p:extLst>
          </p:nvPr>
        </p:nvGraphicFramePr>
        <p:xfrm>
          <a:off x="3657600" y="3290888"/>
          <a:ext cx="18288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54" name="Rovnice" r:id="rId5" imgW="914400" imgH="393480" progId="Equation.3">
                  <p:embed/>
                </p:oleObj>
              </mc:Choice>
              <mc:Fallback>
                <p:oleObj name="Rovnice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90888"/>
                        <a:ext cx="1828800" cy="785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54340"/>
              </p:ext>
            </p:extLst>
          </p:nvPr>
        </p:nvGraphicFramePr>
        <p:xfrm>
          <a:off x="2540000" y="1989138"/>
          <a:ext cx="406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55" name="Rovnice" r:id="rId7" imgW="2031840" imgH="393480" progId="Equation.3">
                  <p:embed/>
                </p:oleObj>
              </mc:Choice>
              <mc:Fallback>
                <p:oleObj name="Rovnice" r:id="rId7" imgW="20318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989138"/>
                        <a:ext cx="4064000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avá složená závorka 5"/>
          <p:cNvSpPr/>
          <p:nvPr/>
        </p:nvSpPr>
        <p:spPr>
          <a:xfrm rot="5400000">
            <a:off x="4350293" y="875980"/>
            <a:ext cx="252028" cy="3168352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543079" y="2472971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integrand(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5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Area light sources</a:t>
            </a:r>
            <a:endParaRPr lang="en-US" sz="32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 1 </a:t>
            </a:r>
            <a:r>
              <a:rPr lang="en-US" sz="1800" dirty="0" smtClean="0"/>
              <a:t>sample per pixel</a:t>
            </a:r>
            <a:r>
              <a:rPr lang="cs-CZ" sz="1800" dirty="0" smtClean="0"/>
              <a:t>    </a:t>
            </a:r>
            <a:r>
              <a:rPr lang="en-US" sz="1800" dirty="0" smtClean="0"/>
              <a:t>	      </a:t>
            </a:r>
            <a:r>
              <a:rPr lang="cs-CZ" sz="1800" dirty="0" smtClean="0"/>
              <a:t>9 </a:t>
            </a:r>
            <a:r>
              <a:rPr lang="en-US" sz="1800" dirty="0" smtClean="0"/>
              <a:t>samples </a:t>
            </a:r>
            <a:r>
              <a:rPr lang="en-US" sz="1800" dirty="0"/>
              <a:t>per pixel</a:t>
            </a:r>
            <a:r>
              <a:rPr lang="cs-CZ" sz="1800" dirty="0" smtClean="0"/>
              <a:t>    </a:t>
            </a:r>
            <a:r>
              <a:rPr lang="en-US" sz="1800" dirty="0" smtClean="0"/>
              <a:t>	      </a:t>
            </a:r>
            <a:r>
              <a:rPr lang="cs-CZ" sz="1800" dirty="0" smtClean="0"/>
              <a:t>36 </a:t>
            </a:r>
            <a:r>
              <a:rPr lang="en-US" sz="1800" dirty="0" smtClean="0"/>
              <a:t>samples </a:t>
            </a:r>
            <a:r>
              <a:rPr lang="en-US" sz="1800" dirty="0"/>
              <a:t>per pixel</a:t>
            </a: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illumination on a surface with an arbitrary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en-US" dirty="0" smtClean="0"/>
              <a:t>Integral to be estimated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Estimator</a:t>
            </a:r>
            <a:r>
              <a:rPr lang="en-US" dirty="0" smtClean="0"/>
              <a:t> based on uniform light source sampling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59821"/>
              </p:ext>
            </p:extLst>
          </p:nvPr>
        </p:nvGraphicFramePr>
        <p:xfrm>
          <a:off x="482760" y="2367856"/>
          <a:ext cx="817848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2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2367856"/>
                        <a:ext cx="8178480" cy="7365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96961"/>
              </p:ext>
            </p:extLst>
          </p:nvPr>
        </p:nvGraphicFramePr>
        <p:xfrm>
          <a:off x="482760" y="4484736"/>
          <a:ext cx="8178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3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4484736"/>
                        <a:ext cx="8178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=&gt; </a:t>
            </a:r>
            <a:r>
              <a:rPr lang="en-US" dirty="0"/>
              <a:t>i</a:t>
            </a:r>
            <a:r>
              <a:rPr lang="en-US" dirty="0" smtClean="0"/>
              <a:t>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… and now the slow way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24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Digression: </a:t>
            </a:r>
            <a:br>
              <a:rPr lang="en-US" b="1" dirty="0" smtClean="0"/>
            </a:br>
            <a:r>
              <a:rPr lang="en-US" b="1" dirty="0" smtClean="0"/>
              <a:t>Numerical quadrature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69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1884</Words>
  <Application>Microsoft Office PowerPoint</Application>
  <PresentationFormat>Předvádění na obrazovce (4:3)</PresentationFormat>
  <Paragraphs>456</Paragraphs>
  <Slides>61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61</vt:i4>
      </vt:variant>
    </vt:vector>
  </HeadingPairs>
  <TitlesOfParts>
    <vt:vector size="64" baseType="lpstr">
      <vt:lpstr>Hrany</vt:lpstr>
      <vt:lpstr>Rovnice</vt:lpstr>
      <vt:lpstr>Equation</vt:lpstr>
      <vt:lpstr>Computer Graphics III –  Monte Carlo integration  Direct illumination</vt:lpstr>
      <vt:lpstr>Entire the lecture in 5 slides</vt:lpstr>
      <vt:lpstr>Reflection equation</vt:lpstr>
      <vt:lpstr>Rendering = Integration of functions</vt:lpstr>
      <vt:lpstr>Monte Carlo integration</vt:lpstr>
      <vt:lpstr>Application of MC to reflection eq: Estimator of reflected radiance</vt:lpstr>
      <vt:lpstr>Variance =&gt; image noise</vt:lpstr>
      <vt:lpstr>… and now the slow way</vt:lpstr>
      <vt:lpstr>Digression:  Numerical quadrature</vt:lpstr>
      <vt:lpstr>Quadrature formulas for numerical integration</vt:lpstr>
      <vt:lpstr>Quadrature formulas for numerical integration</vt:lpstr>
      <vt:lpstr>Quadrature formulas in multiple dimensions</vt:lpstr>
      <vt:lpstr>Quadrature formulas in multiple dimensions</vt:lpstr>
      <vt:lpstr>Monte Carlo</vt:lpstr>
      <vt:lpstr>History of the Monte Carlo method</vt:lpstr>
      <vt:lpstr>Monte Carlo method</vt:lpstr>
      <vt:lpstr>Monte Carlo – applications</vt:lpstr>
      <vt:lpstr>Prezentace aplikace PowerPoint</vt:lpstr>
      <vt:lpstr>Prezentace aplikace PowerPoint</vt:lpstr>
      <vt:lpstr>Variance =&gt; image noise</vt:lpstr>
      <vt:lpstr>Monte Carlo integration</vt:lpstr>
      <vt:lpstr>Monte Carlo integration</vt:lpstr>
      <vt:lpstr>Review – Random variables</vt:lpstr>
      <vt:lpstr>Random variable</vt:lpstr>
      <vt:lpstr>Discrete random variable</vt:lpstr>
      <vt:lpstr>Continuous random variable</vt:lpstr>
      <vt:lpstr>Continuous random variable</vt:lpstr>
      <vt:lpstr>Continuous random variable</vt:lpstr>
      <vt:lpstr>Continuous random variable</vt:lpstr>
      <vt:lpstr>Expected value and variance</vt:lpstr>
      <vt:lpstr>Transformation of a random variable</vt:lpstr>
      <vt:lpstr>Monte Carlo integration</vt:lpstr>
      <vt:lpstr>Monte Carlo integration</vt:lpstr>
      <vt:lpstr>Primary estimator of an integral</vt:lpstr>
      <vt:lpstr>Primary estimator of an integral</vt:lpstr>
      <vt:lpstr>Estimator vs. estimate</vt:lpstr>
      <vt:lpstr>Unbiased estimator</vt:lpstr>
      <vt:lpstr>Unbiased estimator</vt:lpstr>
      <vt:lpstr>Variance of the primary estimator</vt:lpstr>
      <vt:lpstr>Secondary estimator of an integral</vt:lpstr>
      <vt:lpstr>Variance of the secondary estimator</vt:lpstr>
      <vt:lpstr>Properties of estimators</vt:lpstr>
      <vt:lpstr>Unbiased estimator</vt:lpstr>
      <vt:lpstr>Bias of a biased estimator</vt:lpstr>
      <vt:lpstr>Consistency</vt:lpstr>
      <vt:lpstr>Consistency</vt:lpstr>
      <vt:lpstr>Rendering algorithms</vt:lpstr>
      <vt:lpstr>Mean Squared Error – MSE (cz: Střední kvadratická chyba) </vt:lpstr>
      <vt:lpstr>Mean Squared Error – MSE (cz: Střední kvadratická chyba) </vt:lpstr>
      <vt:lpstr>Root Mean Squared Error – RMSE</vt:lpstr>
      <vt:lpstr>Efficiency of an estimator</vt:lpstr>
      <vt:lpstr>MC estimators for illumination calculation</vt:lpstr>
      <vt:lpstr>Irradiance estimator – uniform sampling</vt:lpstr>
      <vt:lpstr>Irradiance estimator – cosine-proportional  sampling</vt:lpstr>
      <vt:lpstr>Irradiance estimate – light source sampling</vt:lpstr>
      <vt:lpstr>Irradiance estimate – light source sampling</vt:lpstr>
      <vt:lpstr>Light source vs. cosine sampling</vt:lpstr>
      <vt:lpstr>Prezentace aplikace PowerPoint</vt:lpstr>
      <vt:lpstr>Prezentace aplikace PowerPoint</vt:lpstr>
      <vt:lpstr>Area light sources</vt:lpstr>
      <vt:lpstr>Direct illumination on a surface with an arbitrary BRDF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jarda</cp:lastModifiedBy>
  <cp:revision>3818</cp:revision>
  <cp:lastPrinted>2017-11-15T09:07:36Z</cp:lastPrinted>
  <dcterms:created xsi:type="dcterms:W3CDTF">2006-11-17T09:10:54Z</dcterms:created>
  <dcterms:modified xsi:type="dcterms:W3CDTF">2018-11-21T10:41:10Z</dcterms:modified>
</cp:coreProperties>
</file>